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2"/>
  </p:notesMasterIdLst>
  <p:sldIdLst>
    <p:sldId id="302" r:id="rId5"/>
    <p:sldId id="303" r:id="rId6"/>
    <p:sldId id="304" r:id="rId7"/>
    <p:sldId id="414" r:id="rId8"/>
    <p:sldId id="295" r:id="rId9"/>
    <p:sldId id="394" r:id="rId10"/>
    <p:sldId id="350" r:id="rId11"/>
    <p:sldId id="395" r:id="rId12"/>
    <p:sldId id="287" r:id="rId13"/>
    <p:sldId id="409" r:id="rId14"/>
    <p:sldId id="416" r:id="rId15"/>
    <p:sldId id="417" r:id="rId16"/>
    <p:sldId id="415" r:id="rId17"/>
    <p:sldId id="289" r:id="rId18"/>
    <p:sldId id="418" r:id="rId19"/>
    <p:sldId id="419" r:id="rId20"/>
    <p:sldId id="423" r:id="rId21"/>
    <p:sldId id="420" r:id="rId22"/>
    <p:sldId id="422" r:id="rId23"/>
    <p:sldId id="424" r:id="rId24"/>
    <p:sldId id="421" r:id="rId25"/>
    <p:sldId id="425" r:id="rId26"/>
    <p:sldId id="354" r:id="rId27"/>
    <p:sldId id="426" r:id="rId28"/>
    <p:sldId id="410" r:id="rId29"/>
    <p:sldId id="411" r:id="rId30"/>
    <p:sldId id="412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6A5A"/>
    <a:srgbClr val="0F2E59"/>
    <a:srgbClr val="57BBA0"/>
    <a:srgbClr val="0C2E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–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–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5758FB7-9AC5-4552-8A53-C91805E547FA}" styleName="Themed Style 1 –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07"/>
    <p:restoredTop sz="96327"/>
  </p:normalViewPr>
  <p:slideViewPr>
    <p:cSldViewPr snapToGrid="0" snapToObjects="1">
      <p:cViewPr varScale="1">
        <p:scale>
          <a:sx n="105" d="100"/>
          <a:sy n="105" d="100"/>
        </p:scale>
        <p:origin x="20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AC210-B437-E146-B3E5-19B3044658C8}" type="datetimeFigureOut">
              <a:rPr lang="en-US" smtClean="0"/>
              <a:t>3/28/22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1077A6-923D-CD4B-A462-AF35C7511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351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1077A6-923D-CD4B-A462-AF35C75116D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656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1077A6-923D-CD4B-A462-AF35C75116D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057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7C069-420D-1744-B977-BB42CD09A5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FD038E-B8F7-3C48-8035-8B7AFA8480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30521C30-3EF4-C44A-A696-817A86CBCA5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709742" y="5648444"/>
            <a:ext cx="3092336" cy="892215"/>
          </a:xfrm>
          <a:prstGeom prst="rect">
            <a:avLst/>
          </a:prstGeom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01EACC28-6898-544D-A6E3-5209A3EA462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0003" y="5481877"/>
            <a:ext cx="4433104" cy="122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39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D74E4-6BAA-6649-BFA8-A5AAE384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rgbClr val="0C2E59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39836-5C63-5A43-B0BA-42EAB1583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BD6F1-46B5-BE41-9249-9B961812D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4114800" cy="365125"/>
          </a:xfrm>
        </p:spPr>
        <p:txBody>
          <a:bodyPr/>
          <a:lstStyle/>
          <a:p>
            <a:r>
              <a:rPr lang="en-US" dirty="0"/>
              <a:t>EPCC, The University of Edinburgh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BB43D-DFB3-D847-A68F-49423049C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73B249EF-68A9-A444-9A2A-7B466D600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05613" y="304810"/>
            <a:ext cx="2206244" cy="71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alphaModFix amt="89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2B710-083A-A445-84C9-1C58DBA9B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0565" y="2675692"/>
            <a:ext cx="10515600" cy="65615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7FD26079-388A-5C48-941D-63FE6DEDC7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0003" y="5481877"/>
            <a:ext cx="4433104" cy="1225347"/>
          </a:xfrm>
          <a:prstGeom prst="rect">
            <a:avLst/>
          </a:prstGeom>
        </p:spPr>
      </p:pic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662EEF-9C3C-044C-A771-917DA3BC586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709742" y="5648444"/>
            <a:ext cx="3092336" cy="89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443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F330AB-B0D6-CC42-949E-073B86906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4196E2-6E7F-FD42-9F7B-2221CB0BD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46909"/>
            <a:ext cx="10515600" cy="4930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C8246-5C69-ED44-81BE-5CD0CEEBF9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04B1C-2F56-9B4F-A7ED-E4CEBA441B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E673B58-0F97-924D-B08E-6218A6BAD9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937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rcher2.ac.uk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RCHER2-HPC/performance_ofi-ucx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step.org/" TargetMode="External"/><Relationship Id="rId7" Type="http://schemas.openxmlformats.org/officeDocument/2006/relationships/hyperlink" Target="https://vasp.at/" TargetMode="External"/><Relationship Id="rId2" Type="http://schemas.openxmlformats.org/officeDocument/2006/relationships/hyperlink" Target="https://mvapich.cse.ohio-state.edu/benchmark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sbli.github.io/" TargetMode="External"/><Relationship Id="rId5" Type="http://schemas.openxmlformats.org/officeDocument/2006/relationships/hyperlink" Target="https://www.gromacs.org/" TargetMode="External"/><Relationship Id="rId4" Type="http://schemas.openxmlformats.org/officeDocument/2006/relationships/hyperlink" Target="https://www.cp2k.org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reativecommons.org/licenses/by-nc-sa/4.0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13756-1C31-DB42-85D2-F96071A8D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55101"/>
            <a:ext cx="9144000" cy="1054862"/>
          </a:xfrm>
          <a:noFill/>
        </p:spPr>
        <p:txBody>
          <a:bodyPr/>
          <a:lstStyle/>
          <a:p>
            <a:r>
              <a:rPr lang="en-US" dirty="0" err="1"/>
              <a:t>OpenFabrics</a:t>
            </a:r>
            <a:r>
              <a:rPr lang="en-US" dirty="0"/>
              <a:t> and UCX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E866B9-F1CD-0346-8EAC-6D131C29E6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Performance on the ARCHER2 HPE Cray EX system</a:t>
            </a:r>
          </a:p>
          <a:p>
            <a:r>
              <a:rPr lang="en-US" dirty="0"/>
              <a:t>Michael </a:t>
            </a:r>
            <a:r>
              <a:rPr lang="en-US" dirty="0" err="1"/>
              <a:t>Bareford</a:t>
            </a:r>
            <a:r>
              <a:rPr lang="en-US" dirty="0"/>
              <a:t>, William Lucas, Andy Turner</a:t>
            </a:r>
          </a:p>
          <a:p>
            <a:r>
              <a:rPr lang="en-US" dirty="0"/>
              <a:t>EPCC, The University of Edinburgh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u="sng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www.archer2.ac.uk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255064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57DFC-F7AF-E74B-AE68-9AB06A287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details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AFC24-4934-9149-8D4E-FC126CAFE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Full details of the benchmarks available on </a:t>
            </a:r>
            <a:r>
              <a:rPr lang="en-US" dirty="0" err="1"/>
              <a:t>Github</a:t>
            </a:r>
            <a:r>
              <a:rPr lang="en-US" dirty="0"/>
              <a:t>:</a:t>
            </a:r>
          </a:p>
          <a:p>
            <a:pPr lvl="1"/>
            <a:r>
              <a:rPr lang="en-US" dirty="0">
                <a:hlinkClick r:id="rId2"/>
              </a:rPr>
              <a:t>https://github.com/ARCHER2-HPC/performance_ofi-ucx</a:t>
            </a:r>
            <a:endParaRPr lang="en-US" dirty="0"/>
          </a:p>
          <a:p>
            <a:r>
              <a:rPr lang="en-US" dirty="0"/>
              <a:t>Includes:</a:t>
            </a:r>
          </a:p>
          <a:p>
            <a:pPr lvl="1"/>
            <a:r>
              <a:rPr lang="en-US" dirty="0"/>
              <a:t>Benchmark descriptions and input decks</a:t>
            </a:r>
          </a:p>
          <a:p>
            <a:pPr lvl="1"/>
            <a:r>
              <a:rPr lang="en-US" dirty="0"/>
              <a:t>Job submission scripts</a:t>
            </a:r>
          </a:p>
          <a:p>
            <a:pPr lvl="1"/>
            <a:r>
              <a:rPr lang="en-US" dirty="0"/>
              <a:t>Build instructions and versions of software used</a:t>
            </a:r>
          </a:p>
          <a:p>
            <a:pPr lvl="1"/>
            <a:r>
              <a:rPr lang="en-US" dirty="0"/>
              <a:t>Raw results and outputs from benchmark runs</a:t>
            </a:r>
          </a:p>
          <a:p>
            <a:pPr lvl="1"/>
            <a:r>
              <a:rPr lang="en-US" dirty="0"/>
              <a:t>Output from profiles on different node counts (</a:t>
            </a:r>
            <a:r>
              <a:rPr lang="en-US" dirty="0" err="1"/>
              <a:t>CrayPAT</a:t>
            </a:r>
            <a:r>
              <a:rPr lang="en-US" dirty="0"/>
              <a:t>-lite)</a:t>
            </a:r>
          </a:p>
          <a:p>
            <a:pPr lvl="1"/>
            <a:r>
              <a:rPr lang="en-US" dirty="0"/>
              <a:t>Analysis scripts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B0A6D5-849F-8E45-B194-86D2B350D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55E70F-A7E8-E041-9040-653732E80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41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D04F5-B403-A044-899A-293267C39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3D9C6-6AC8-AE4F-AB30-0B2868893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Synthetic:</a:t>
            </a:r>
          </a:p>
          <a:p>
            <a:pPr lvl="1"/>
            <a:r>
              <a:rPr lang="en-US" dirty="0"/>
              <a:t>Ohio State University (OSU) MPI micro-benchmarks</a:t>
            </a:r>
          </a:p>
          <a:p>
            <a:pPr lvl="2"/>
            <a:r>
              <a:rPr lang="en-US" dirty="0">
                <a:hlinkClick r:id="rId2"/>
              </a:rPr>
              <a:t>https://mvapich.cse.ohio-state.edu/benchmarks/</a:t>
            </a:r>
            <a:r>
              <a:rPr lang="en-US" dirty="0"/>
              <a:t> </a:t>
            </a:r>
          </a:p>
          <a:p>
            <a:r>
              <a:rPr lang="en-US" dirty="0"/>
              <a:t>Applications:</a:t>
            </a:r>
          </a:p>
          <a:p>
            <a:pPr lvl="1"/>
            <a:r>
              <a:rPr lang="en-US" dirty="0"/>
              <a:t>CASTEP: plane wave DFT materials science</a:t>
            </a:r>
          </a:p>
          <a:p>
            <a:pPr lvl="2"/>
            <a:r>
              <a:rPr lang="en-US" dirty="0">
                <a:hlinkClick r:id="rId3"/>
              </a:rPr>
              <a:t>https://www.castep.org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CP2K: </a:t>
            </a:r>
            <a:r>
              <a:rPr lang="en-US" dirty="0" err="1"/>
              <a:t>localised</a:t>
            </a:r>
            <a:r>
              <a:rPr lang="en-US" dirty="0"/>
              <a:t> basis set DFT materials science</a:t>
            </a:r>
          </a:p>
          <a:p>
            <a:pPr lvl="2"/>
            <a:r>
              <a:rPr lang="en-US" dirty="0">
                <a:hlinkClick r:id="rId4"/>
              </a:rPr>
              <a:t>https://www.cp2k.org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GROMACS: classical biomolecular modelling</a:t>
            </a:r>
          </a:p>
          <a:p>
            <a:pPr lvl="2"/>
            <a:r>
              <a:rPr lang="en-US" dirty="0">
                <a:hlinkClick r:id="rId5"/>
              </a:rPr>
              <a:t>https://www.gromacs.org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OpenSBLI</a:t>
            </a:r>
            <a:r>
              <a:rPr lang="en-US" dirty="0"/>
              <a:t>: CFD via domain specific language</a:t>
            </a:r>
          </a:p>
          <a:p>
            <a:pPr lvl="2"/>
            <a:r>
              <a:rPr lang="en-US" dirty="0">
                <a:hlinkClick r:id="rId6"/>
              </a:rPr>
              <a:t>https://opensbli.github.io/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VASP: DFT materials science</a:t>
            </a:r>
          </a:p>
          <a:p>
            <a:pPr lvl="2"/>
            <a:r>
              <a:rPr lang="en-US" dirty="0">
                <a:hlinkClick r:id="rId7"/>
              </a:rPr>
              <a:t>https://vasp.at/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1D5B8E-B619-5D41-955F-3C0417E05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234AE3-4CD0-6143-9195-F3C8742BB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23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96A67-90B7-374A-9FF1-92FD4362D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benchmarks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42339-A858-C345-BB1D-0D781D79D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CASTEP:</a:t>
            </a:r>
          </a:p>
          <a:p>
            <a:pPr lvl="1"/>
            <a:r>
              <a:rPr lang="en-US" dirty="0"/>
              <a:t>Large DNA benchmark</a:t>
            </a:r>
          </a:p>
          <a:p>
            <a:pPr lvl="1"/>
            <a:r>
              <a:rPr lang="en-US" dirty="0" err="1"/>
              <a:t>MPI_Alltoallv</a:t>
            </a:r>
            <a:endParaRPr lang="en-US" dirty="0"/>
          </a:p>
          <a:p>
            <a:r>
              <a:rPr lang="en-US" dirty="0"/>
              <a:t>CP2K:</a:t>
            </a:r>
          </a:p>
          <a:p>
            <a:pPr lvl="1"/>
            <a:r>
              <a:rPr lang="en-US" dirty="0" err="1"/>
              <a:t>LiH</a:t>
            </a:r>
            <a:r>
              <a:rPr lang="en-US" dirty="0"/>
              <a:t> exact exchange</a:t>
            </a:r>
          </a:p>
          <a:p>
            <a:pPr lvl="1"/>
            <a:r>
              <a:rPr lang="en-US" dirty="0"/>
              <a:t>[</a:t>
            </a:r>
            <a:r>
              <a:rPr lang="en-US" dirty="0" err="1"/>
              <a:t>ScaLAPACK</a:t>
            </a:r>
            <a:r>
              <a:rPr lang="en-US" dirty="0"/>
              <a:t>/BLACS, need to look closer at this]</a:t>
            </a:r>
          </a:p>
          <a:p>
            <a:r>
              <a:rPr lang="en-US" dirty="0"/>
              <a:t>GROMACS:</a:t>
            </a:r>
          </a:p>
          <a:p>
            <a:pPr lvl="1"/>
            <a:r>
              <a:rPr lang="en-US" dirty="0"/>
              <a:t>[Calculation details]</a:t>
            </a:r>
          </a:p>
          <a:p>
            <a:pPr lvl="1"/>
            <a:r>
              <a:rPr lang="en-US" dirty="0"/>
              <a:t>Point-to-point MPI communications</a:t>
            </a:r>
          </a:p>
          <a:p>
            <a:r>
              <a:rPr lang="en-US" dirty="0" err="1"/>
              <a:t>OpenSBLI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Taylor-Green vortex calculation</a:t>
            </a:r>
          </a:p>
          <a:p>
            <a:pPr lvl="1"/>
            <a:r>
              <a:rPr lang="en-US" dirty="0"/>
              <a:t>Point to point MPI communications</a:t>
            </a:r>
          </a:p>
          <a:p>
            <a:r>
              <a:rPr lang="en-US" dirty="0"/>
              <a:t>VASP:</a:t>
            </a:r>
          </a:p>
          <a:p>
            <a:pPr lvl="1"/>
            <a:r>
              <a:rPr lang="en-US" dirty="0"/>
              <a:t>TiO2 supercell, pure DFT</a:t>
            </a:r>
          </a:p>
          <a:p>
            <a:pPr lvl="1"/>
            <a:r>
              <a:rPr lang="en-US" dirty="0" err="1"/>
              <a:t>MPI_Alltoallv</a:t>
            </a:r>
            <a:r>
              <a:rPr lang="en-US" dirty="0"/>
              <a:t>, </a:t>
            </a:r>
            <a:r>
              <a:rPr lang="en-US" dirty="0" err="1"/>
              <a:t>MPI_Allreduce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30F199-5259-024C-9D9B-41B60CC0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07BDEC-C2F5-7A4F-83E5-98BAA2BDF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22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3A4A0-B9B7-634B-ACA9-B5AE20BA9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environment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146DC-4A4D-234C-A95E-E12C4E7F3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software: Shasta 1.4</a:t>
            </a:r>
          </a:p>
          <a:p>
            <a:r>
              <a:rPr lang="en-US" dirty="0"/>
              <a:t>HPE Cray Programming Environment (CPE) 21.09</a:t>
            </a:r>
          </a:p>
          <a:p>
            <a:pPr lvl="1"/>
            <a:r>
              <a:rPr lang="en-US" dirty="0"/>
              <a:t>HPE Cray MPICH 8.1.9</a:t>
            </a:r>
          </a:p>
          <a:p>
            <a:pPr lvl="1"/>
            <a:r>
              <a:rPr lang="en-US" dirty="0" err="1"/>
              <a:t>OpenFabrics</a:t>
            </a:r>
            <a:r>
              <a:rPr lang="en-US" dirty="0"/>
              <a:t>: 1.11.0.4.71 (</a:t>
            </a:r>
            <a:r>
              <a:rPr lang="en-US" dirty="0" err="1"/>
              <a:t>libfabric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UCX: 1.9.0 (from Mellanox HPCX 2.7.0)</a:t>
            </a:r>
          </a:p>
          <a:p>
            <a:r>
              <a:rPr lang="en-US" dirty="0"/>
              <a:t>Compilers:</a:t>
            </a:r>
          </a:p>
          <a:p>
            <a:pPr lvl="1"/>
            <a:r>
              <a:rPr lang="en-US" dirty="0"/>
              <a:t>GCC 11.2.0: OSU MPI, CASTEP, CP2K, GROMACS, VASP</a:t>
            </a:r>
          </a:p>
          <a:p>
            <a:pPr lvl="1"/>
            <a:r>
              <a:rPr lang="en-US" dirty="0"/>
              <a:t>CCE 12.0.3: </a:t>
            </a:r>
            <a:r>
              <a:rPr lang="en-US" dirty="0" err="1"/>
              <a:t>OpenSBLI</a:t>
            </a:r>
            <a:endParaRPr lang="en-US" dirty="0"/>
          </a:p>
          <a:p>
            <a:r>
              <a:rPr lang="en-US" dirty="0"/>
              <a:t>Other CPE components</a:t>
            </a:r>
          </a:p>
          <a:p>
            <a:pPr lvl="1"/>
            <a:r>
              <a:rPr lang="en-US" dirty="0"/>
              <a:t>FFTW 3.3.8.11: CASTEP, CP2K, VASP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89197E-C344-B346-B0E8-A8C30A04C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AD911-64EE-5744-B1A3-E6CCD51B6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88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7EFCA-79D2-AD49-BEA6-FF67B34E8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76C87C-2BDF-9F40-A491-4FB378729BD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E673B58-0F97-924D-B08E-6218A6BAD94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20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844DB-B682-AD41-8292-E5C80959A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27553-3847-2843-B3F9-0A33AEBC3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9F483B-7663-124E-99B1-49707B9F0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817652-BC55-3949-880C-4233FC67E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897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DA13B-DA49-8E42-B27B-0D062632B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CP2K: performance</a:t>
            </a:r>
          </a:p>
        </p:txBody>
      </p:sp>
      <p:pic>
        <p:nvPicPr>
          <p:cNvPr id="7" name="Content Placeholder 6" descr="Chart, line chart&#10;&#10;Description automatically generated">
            <a:extLst>
              <a:ext uri="{FF2B5EF4-FFF2-40B4-BE49-F238E27FC236}">
                <a16:creationId xmlns:a16="http://schemas.microsoft.com/office/drawing/2014/main" id="{C3015935-CCD8-064B-9CD9-F3FF58CACC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5225" y="1246188"/>
            <a:ext cx="9861550" cy="49307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213B80-7292-3B46-A461-7CCDEDE5E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4AD65A-ADAC-E242-880F-1DAC4231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41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2451B-267F-CF4A-A40D-9CE3AC7AE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CP2K: profile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2CDD45-26C0-3144-8FF8-C1F996B7E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27C8E8-8FED-F54B-BF8D-70858214C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A66290E-0456-4B4F-98F8-8BE39D758E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031498"/>
              </p:ext>
            </p:extLst>
          </p:nvPr>
        </p:nvGraphicFramePr>
        <p:xfrm>
          <a:off x="6318625" y="1045309"/>
          <a:ext cx="5235088" cy="510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9757">
                  <a:extLst>
                    <a:ext uri="{9D8B030D-6E8A-4147-A177-3AD203B41FA5}">
                      <a16:colId xmlns:a16="http://schemas.microsoft.com/office/drawing/2014/main" val="1732753929"/>
                    </a:ext>
                  </a:extLst>
                </a:gridCol>
                <a:gridCol w="2130014">
                  <a:extLst>
                    <a:ext uri="{9D8B030D-6E8A-4147-A177-3AD203B41FA5}">
                      <a16:colId xmlns:a16="http://schemas.microsoft.com/office/drawing/2014/main" val="2117147126"/>
                    </a:ext>
                  </a:extLst>
                </a:gridCol>
                <a:gridCol w="2205317">
                  <a:extLst>
                    <a:ext uri="{9D8B030D-6E8A-4147-A177-3AD203B41FA5}">
                      <a16:colId xmlns:a16="http://schemas.microsoft.com/office/drawing/2014/main" val="3108235340"/>
                    </a:ext>
                  </a:extLst>
                </a:gridCol>
              </a:tblGrid>
              <a:tr h="492720">
                <a:tc>
                  <a:txBody>
                    <a:bodyPr/>
                    <a:lstStyle/>
                    <a:p>
                      <a:r>
                        <a:rPr lang="en-US" dirty="0"/>
                        <a:t>Nodes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UCX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4156491"/>
                  </a:ext>
                </a:extLst>
              </a:tr>
              <a:tr h="2308360">
                <a:tc>
                  <a:txBody>
                    <a:bodyPr/>
                    <a:lstStyle/>
                    <a:p>
                      <a:r>
                        <a:rPr lang="en-US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Runtime: 419.0s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16.3% MPI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5.5% </a:t>
                      </a:r>
                      <a:r>
                        <a:rPr lang="en-US" dirty="0" err="1"/>
                        <a:t>Alltoallv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3.4% </a:t>
                      </a:r>
                      <a:r>
                        <a:rPr lang="en-US" dirty="0" err="1"/>
                        <a:t>Waitall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3.0% Barrier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2.3% </a:t>
                      </a:r>
                      <a:r>
                        <a:rPr lang="en-US" dirty="0" err="1"/>
                        <a:t>Allreduce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LOOP+: 421.0s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11.8% MPI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3.5% </a:t>
                      </a:r>
                      <a:r>
                        <a:rPr lang="en-US" dirty="0" err="1"/>
                        <a:t>Waitall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3.2% Barrier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2.8% </a:t>
                      </a:r>
                      <a:r>
                        <a:rPr lang="en-US" dirty="0" err="1"/>
                        <a:t>Allreduce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4939191"/>
                  </a:ext>
                </a:extLst>
              </a:tr>
              <a:tr h="2308360">
                <a:tc>
                  <a:txBody>
                    <a:bodyPr/>
                    <a:lstStyle/>
                    <a:p>
                      <a:r>
                        <a:rPr lang="en-US" dirty="0"/>
                        <a:t>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Runtime: 103.082s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19.8% MPI</a:t>
                      </a:r>
                    </a:p>
                    <a:p>
                      <a:r>
                        <a:rPr lang="en-US" dirty="0"/>
                        <a:t>      6.4% Barrier</a:t>
                      </a:r>
                    </a:p>
                    <a:p>
                      <a:r>
                        <a:rPr lang="en-US" dirty="0"/>
                        <a:t>      5.3% </a:t>
                      </a:r>
                      <a:r>
                        <a:rPr lang="en-US" dirty="0" err="1"/>
                        <a:t>Alltoallv</a:t>
                      </a:r>
                      <a:endParaRPr lang="en-US" dirty="0"/>
                    </a:p>
                    <a:p>
                      <a:r>
                        <a:rPr lang="en-US" dirty="0"/>
                        <a:t>      2.7% </a:t>
                      </a:r>
                      <a:r>
                        <a:rPr lang="en-US" dirty="0" err="1"/>
                        <a:t>Allreduce</a:t>
                      </a:r>
                      <a:endParaRPr lang="en-US" dirty="0"/>
                    </a:p>
                    <a:p>
                      <a:r>
                        <a:rPr lang="en-US" dirty="0"/>
                        <a:t>      2.6% </a:t>
                      </a:r>
                      <a:r>
                        <a:rPr lang="en-US" dirty="0" err="1"/>
                        <a:t>Waitall</a:t>
                      </a:r>
                      <a:endParaRPr lang="en-US" dirty="0"/>
                    </a:p>
                    <a:p>
                      <a:r>
                        <a:rPr lang="en-US" dirty="0"/>
                        <a:t>      1.1% </a:t>
                      </a:r>
                      <a:r>
                        <a:rPr lang="en-US" dirty="0" err="1"/>
                        <a:t>Isend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Runtime: 67.164s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14.9% MPI</a:t>
                      </a:r>
                    </a:p>
                    <a:p>
                      <a:r>
                        <a:rPr lang="en-US" dirty="0"/>
                        <a:t>      6.6% Barrier</a:t>
                      </a:r>
                    </a:p>
                    <a:p>
                      <a:r>
                        <a:rPr lang="en-US" dirty="0"/>
                        <a:t>      3.3% </a:t>
                      </a:r>
                      <a:r>
                        <a:rPr lang="en-US" dirty="0" err="1"/>
                        <a:t>Allreduce</a:t>
                      </a:r>
                      <a:endParaRPr lang="en-US" dirty="0"/>
                    </a:p>
                    <a:p>
                      <a:r>
                        <a:rPr lang="en-US" dirty="0"/>
                        <a:t>      3.0% </a:t>
                      </a:r>
                      <a:r>
                        <a:rPr lang="en-US" dirty="0" err="1"/>
                        <a:t>Waitall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011232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F93D64-E4E4-7848-AD8A-44620AA1B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6909"/>
            <a:ext cx="5153809" cy="4930054"/>
          </a:xfrm>
        </p:spPr>
        <p:txBody>
          <a:bodyPr/>
          <a:lstStyle/>
          <a:p>
            <a:r>
              <a:rPr lang="en-US" dirty="0"/>
              <a:t>Much better scaling with UCX</a:t>
            </a:r>
          </a:p>
          <a:p>
            <a:r>
              <a:rPr lang="en-US" dirty="0" err="1"/>
              <a:t>MPI_Alltoallv</a:t>
            </a:r>
            <a:r>
              <a:rPr lang="en-US" dirty="0"/>
              <a:t> appears in profiles for OFI but not UCX</a:t>
            </a:r>
          </a:p>
        </p:txBody>
      </p:sp>
    </p:spTree>
    <p:extLst>
      <p:ext uri="{BB962C8B-B14F-4D97-AF65-F5344CB8AC3E}">
        <p14:creationId xmlns:p14="http://schemas.microsoft.com/office/powerpoint/2010/main" val="42477536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A4548-144D-E74E-9AF0-7253576F2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GROMACS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6262D-D52A-8648-BA6E-7D1EDB4D9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427A70-CEC5-9B4B-87BD-CAA6F8F86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DABD5-051F-D144-919A-234B2D44F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1780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705EF-F05A-0E41-9E7A-B217E1811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OpenSBLI</a:t>
            </a:r>
            <a:r>
              <a:rPr lang="en-US" dirty="0"/>
              <a:t>: performance</a:t>
            </a:r>
          </a:p>
        </p:txBody>
      </p:sp>
      <p:pic>
        <p:nvPicPr>
          <p:cNvPr id="7" name="Content Placeholder 6" descr="Chart, line chart&#10;&#10;Description automatically generated">
            <a:extLst>
              <a:ext uri="{FF2B5EF4-FFF2-40B4-BE49-F238E27FC236}">
                <a16:creationId xmlns:a16="http://schemas.microsoft.com/office/drawing/2014/main" id="{1E5E3B6F-CF84-2245-A5A7-CC7B886713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5225" y="1246188"/>
            <a:ext cx="9861550" cy="49307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3D58DD-87FD-5043-9C32-00CF789DC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20E78-28F9-8A42-A82E-D3EA196BA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44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447E-88BC-B245-9069-BD9C524CD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Reusing this material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ACBFC8-2F1D-FE40-A70D-1B4DF66A1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8703E2-A894-7A47-907C-E2ABD8A26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2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E29137D-02ED-404E-883A-2E2D722C2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4059" y="2676605"/>
            <a:ext cx="9723881" cy="343833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This work is licensed under a Creative Commons Attribution-</a:t>
            </a:r>
            <a:r>
              <a:rPr lang="en-US" dirty="0" err="1"/>
              <a:t>NonCommercial</a:t>
            </a:r>
            <a:r>
              <a:rPr lang="en-US" dirty="0"/>
              <a:t>-</a:t>
            </a:r>
            <a:r>
              <a:rPr lang="en-US" dirty="0" err="1"/>
              <a:t>ShareAlike</a:t>
            </a:r>
            <a:r>
              <a:rPr lang="en-US" dirty="0"/>
              <a:t> 4.0 International License.</a:t>
            </a:r>
          </a:p>
          <a:p>
            <a:pPr marL="0" indent="0" algn="ctr">
              <a:buNone/>
            </a:pPr>
            <a:r>
              <a:rPr lang="en-GB" dirty="0">
                <a:hlinkClick r:id="rId2" tooltip="https://creativecommons.org/licenses/by-nc-sa/4.0/"/>
              </a:rPr>
              <a:t>https://creativecommons.org/licenses/by-nc-sa/4.0/</a:t>
            </a:r>
            <a:r>
              <a:rPr lang="en-GB" dirty="0"/>
              <a:t>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1600" dirty="0"/>
              <a:t>This means you are free to copy and redistribute the material and adapt and build on the material under the following terms: You must give appropriate credit, provide a link to the license and indicate if changes were made. If you adapt or build on the material you must distribute your work under the same license as the original.</a:t>
            </a:r>
          </a:p>
          <a:p>
            <a:pPr marL="0" indent="0" algn="ctr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1600" dirty="0"/>
              <a:t>Note that this presentation contains images owned by others. Please seek their permission before reusing these images.</a:t>
            </a:r>
          </a:p>
        </p:txBody>
      </p:sp>
      <p:pic>
        <p:nvPicPr>
          <p:cNvPr id="7" name="Picture 6" descr="by-nc-sa.png">
            <a:extLst>
              <a:ext uri="{FF2B5EF4-FFF2-40B4-BE49-F238E27FC236}">
                <a16:creationId xmlns:a16="http://schemas.microsoft.com/office/drawing/2014/main" id="{BFAD050C-D39A-6C48-815E-AF891CD8E6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274" y="1459833"/>
            <a:ext cx="2787729" cy="97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87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8188D-14A0-3247-B995-9587A6710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OpenSBLI</a:t>
            </a:r>
            <a:r>
              <a:rPr lang="en-US" dirty="0"/>
              <a:t>: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12585-04AD-C544-9633-B10230A78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6909"/>
            <a:ext cx="5401235" cy="4930054"/>
          </a:xfrm>
        </p:spPr>
        <p:txBody>
          <a:bodyPr/>
          <a:lstStyle/>
          <a:p>
            <a:r>
              <a:rPr lang="en-US" dirty="0"/>
              <a:t>Performance and scaling very similar for OFI and UCX</a:t>
            </a:r>
          </a:p>
          <a:p>
            <a:r>
              <a:rPr lang="en-US" dirty="0"/>
              <a:t>Profiles shows similar timings between OFI and UCX</a:t>
            </a:r>
          </a:p>
          <a:p>
            <a:r>
              <a:rPr lang="en-US" dirty="0"/>
              <a:t>MPI parts are based around point-to-point comms and are not critical to scaling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MPI_Waitall</a:t>
            </a:r>
            <a:r>
              <a:rPr lang="en-US" dirty="0"/>
              <a:t> calls are part of calculation initialization and can be reduced by running for longer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8AD960-29E9-DE43-A192-DD9BD4220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50A985-DF87-864F-BF80-EC59D69C0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20</a:t>
            </a:fld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9E0C3ABB-897F-1F48-A9F0-B4CFB99F6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0991240"/>
              </p:ext>
            </p:extLst>
          </p:nvPr>
        </p:nvGraphicFramePr>
        <p:xfrm>
          <a:off x="6318625" y="1045310"/>
          <a:ext cx="5235088" cy="35912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9757">
                  <a:extLst>
                    <a:ext uri="{9D8B030D-6E8A-4147-A177-3AD203B41FA5}">
                      <a16:colId xmlns:a16="http://schemas.microsoft.com/office/drawing/2014/main" val="1732753929"/>
                    </a:ext>
                  </a:extLst>
                </a:gridCol>
                <a:gridCol w="2130014">
                  <a:extLst>
                    <a:ext uri="{9D8B030D-6E8A-4147-A177-3AD203B41FA5}">
                      <a16:colId xmlns:a16="http://schemas.microsoft.com/office/drawing/2014/main" val="2117147126"/>
                    </a:ext>
                  </a:extLst>
                </a:gridCol>
                <a:gridCol w="2205317">
                  <a:extLst>
                    <a:ext uri="{9D8B030D-6E8A-4147-A177-3AD203B41FA5}">
                      <a16:colId xmlns:a16="http://schemas.microsoft.com/office/drawing/2014/main" val="3108235340"/>
                    </a:ext>
                  </a:extLst>
                </a:gridCol>
              </a:tblGrid>
              <a:tr h="344240">
                <a:tc>
                  <a:txBody>
                    <a:bodyPr/>
                    <a:lstStyle/>
                    <a:p>
                      <a:r>
                        <a:rPr lang="en-US" dirty="0"/>
                        <a:t>Nodes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UCX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4156491"/>
                  </a:ext>
                </a:extLst>
              </a:tr>
              <a:tr h="1612741">
                <a:tc>
                  <a:txBody>
                    <a:bodyPr/>
                    <a:lstStyle/>
                    <a:p>
                      <a:r>
                        <a:rPr lang="en-US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Iteration: 0.483s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22.1% MPI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21.5% </a:t>
                      </a:r>
                      <a:r>
                        <a:rPr lang="en-US" dirty="0" err="1"/>
                        <a:t>Waitall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Iteration: 0.475s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26.4% MPI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26.3% </a:t>
                      </a:r>
                      <a:r>
                        <a:rPr lang="en-US" dirty="0" err="1"/>
                        <a:t>Waitall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4939191"/>
                  </a:ext>
                </a:extLst>
              </a:tr>
              <a:tr h="1612741">
                <a:tc>
                  <a:txBody>
                    <a:bodyPr/>
                    <a:lstStyle/>
                    <a:p>
                      <a:r>
                        <a:rPr lang="en-US" dirty="0"/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Iteration: 0.061s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42.1% MPI</a:t>
                      </a:r>
                    </a:p>
                    <a:p>
                      <a:r>
                        <a:rPr lang="en-US" dirty="0"/>
                        <a:t>      40.2% </a:t>
                      </a:r>
                      <a:r>
                        <a:rPr lang="en-US" dirty="0" err="1"/>
                        <a:t>Waitall</a:t>
                      </a:r>
                      <a:endParaRPr lang="en-US" dirty="0"/>
                    </a:p>
                    <a:p>
                      <a:r>
                        <a:rPr lang="en-US" dirty="0"/>
                        <a:t>      1.0% </a:t>
                      </a:r>
                      <a:r>
                        <a:rPr lang="en-US" dirty="0" err="1"/>
                        <a:t>Isend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Iteration: 0.058s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38.0% MPI</a:t>
                      </a:r>
                    </a:p>
                    <a:p>
                      <a:r>
                        <a:rPr lang="en-US" dirty="0"/>
                        <a:t>      37.3% </a:t>
                      </a:r>
                      <a:r>
                        <a:rPr lang="en-US" dirty="0" err="1"/>
                        <a:t>Waitall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0112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8132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AA891-7F25-BC48-8BE2-4346B39DD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VASP: performance</a:t>
            </a:r>
          </a:p>
        </p:txBody>
      </p:sp>
      <p:pic>
        <p:nvPicPr>
          <p:cNvPr id="7" name="Content Placeholder 6" descr="Chart, line chart&#10;&#10;Description automatically generated">
            <a:extLst>
              <a:ext uri="{FF2B5EF4-FFF2-40B4-BE49-F238E27FC236}">
                <a16:creationId xmlns:a16="http://schemas.microsoft.com/office/drawing/2014/main" id="{38FD93E6-F08D-E740-8C7C-07DF55A67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5225" y="1246188"/>
            <a:ext cx="9861550" cy="49307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2DB1F9-3997-F94D-A96C-B665508F6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062D5D-6B78-3B45-84E2-E350AFEAB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864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D116-AAA3-144D-BB2E-476177B51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VASP: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BCEA7-6021-1E45-8E76-2C5DBA350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6909"/>
            <a:ext cx="5153809" cy="4930054"/>
          </a:xfrm>
        </p:spPr>
        <p:txBody>
          <a:bodyPr/>
          <a:lstStyle/>
          <a:p>
            <a:r>
              <a:rPr lang="en-US" dirty="0"/>
              <a:t>Much better scaling with UCX version above 16 nodes</a:t>
            </a:r>
          </a:p>
          <a:p>
            <a:r>
              <a:rPr lang="en-US" dirty="0"/>
              <a:t>For OFI, </a:t>
            </a:r>
            <a:r>
              <a:rPr lang="en-US" dirty="0" err="1"/>
              <a:t>MPI_Alltoallv</a:t>
            </a:r>
            <a:r>
              <a:rPr lang="en-US" dirty="0"/>
              <a:t> becomes the dominant routine as number of nodes increases</a:t>
            </a:r>
          </a:p>
          <a:p>
            <a:pPr lvl="1"/>
            <a:r>
              <a:rPr lang="en-US" dirty="0"/>
              <a:t>Same </a:t>
            </a:r>
            <a:r>
              <a:rPr lang="en-US" dirty="0" err="1"/>
              <a:t>behaviour</a:t>
            </a:r>
            <a:r>
              <a:rPr lang="en-US" dirty="0"/>
              <a:t> is not seen for UCX version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E6FD44-139E-C249-9F29-158F5EFF3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8E47AA-8ACE-4542-942C-4E9E7169B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30AEE4D-097B-EE4C-9041-E94D875AC0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895757"/>
              </p:ext>
            </p:extLst>
          </p:nvPr>
        </p:nvGraphicFramePr>
        <p:xfrm>
          <a:off x="6318625" y="1045309"/>
          <a:ext cx="5235088" cy="510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9757">
                  <a:extLst>
                    <a:ext uri="{9D8B030D-6E8A-4147-A177-3AD203B41FA5}">
                      <a16:colId xmlns:a16="http://schemas.microsoft.com/office/drawing/2014/main" val="1732753929"/>
                    </a:ext>
                  </a:extLst>
                </a:gridCol>
                <a:gridCol w="2130014">
                  <a:extLst>
                    <a:ext uri="{9D8B030D-6E8A-4147-A177-3AD203B41FA5}">
                      <a16:colId xmlns:a16="http://schemas.microsoft.com/office/drawing/2014/main" val="2117147126"/>
                    </a:ext>
                  </a:extLst>
                </a:gridCol>
                <a:gridCol w="2205317">
                  <a:extLst>
                    <a:ext uri="{9D8B030D-6E8A-4147-A177-3AD203B41FA5}">
                      <a16:colId xmlns:a16="http://schemas.microsoft.com/office/drawing/2014/main" val="3108235340"/>
                    </a:ext>
                  </a:extLst>
                </a:gridCol>
              </a:tblGrid>
              <a:tr h="492720">
                <a:tc>
                  <a:txBody>
                    <a:bodyPr/>
                    <a:lstStyle/>
                    <a:p>
                      <a:r>
                        <a:rPr lang="en-US" dirty="0"/>
                        <a:t>Nodes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UCX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4156491"/>
                  </a:ext>
                </a:extLst>
              </a:tr>
              <a:tr h="230836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LOOP+: 419.0s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27.7% MPI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8.3% </a:t>
                      </a:r>
                      <a:r>
                        <a:rPr lang="en-US" dirty="0" err="1"/>
                        <a:t>Alltoallv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7.9% </a:t>
                      </a:r>
                      <a:r>
                        <a:rPr lang="en-US" dirty="0" err="1"/>
                        <a:t>Bcast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5.1% </a:t>
                      </a:r>
                      <a:r>
                        <a:rPr lang="en-US" dirty="0" err="1"/>
                        <a:t>Allreduce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4.6% Barrier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LOOP+: 421.0s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28.8% MPI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9.6% </a:t>
                      </a:r>
                      <a:r>
                        <a:rPr lang="en-US" dirty="0" err="1"/>
                        <a:t>Bcast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5.2% </a:t>
                      </a:r>
                      <a:r>
                        <a:rPr lang="en-US" dirty="0" err="1"/>
                        <a:t>Alltoallv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4.9% Barrier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4.6% </a:t>
                      </a:r>
                      <a:r>
                        <a:rPr lang="en-US" dirty="0" err="1"/>
                        <a:t>Allreduce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4.5% </a:t>
                      </a:r>
                      <a:r>
                        <a:rPr lang="en-US" dirty="0" err="1"/>
                        <a:t>Alltoall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4939191"/>
                  </a:ext>
                </a:extLst>
              </a:tr>
              <a:tr h="2308360">
                <a:tc>
                  <a:txBody>
                    <a:bodyPr/>
                    <a:lstStyle/>
                    <a:p>
                      <a:r>
                        <a:rPr lang="en-US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LOOP+: 240.5s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60.5% MPI</a:t>
                      </a:r>
                    </a:p>
                    <a:p>
                      <a:r>
                        <a:rPr lang="en-US" dirty="0"/>
                        <a:t>      43.2% </a:t>
                      </a:r>
                      <a:r>
                        <a:rPr lang="en-US" dirty="0" err="1"/>
                        <a:t>Alltoallv</a:t>
                      </a:r>
                      <a:endParaRPr lang="en-US" dirty="0"/>
                    </a:p>
                    <a:p>
                      <a:r>
                        <a:rPr lang="en-US" dirty="0"/>
                        <a:t>      7.2% </a:t>
                      </a:r>
                      <a:r>
                        <a:rPr lang="en-US" dirty="0" err="1"/>
                        <a:t>Bcast</a:t>
                      </a:r>
                      <a:endParaRPr lang="en-US" dirty="0"/>
                    </a:p>
                    <a:p>
                      <a:r>
                        <a:rPr lang="en-US" dirty="0"/>
                        <a:t>      5.6% </a:t>
                      </a:r>
                      <a:r>
                        <a:rPr lang="en-US" dirty="0" err="1"/>
                        <a:t>Allreduce</a:t>
                      </a:r>
                      <a:endParaRPr lang="en-US" dirty="0"/>
                    </a:p>
                    <a:p>
                      <a:r>
                        <a:rPr lang="en-US" dirty="0"/>
                        <a:t>      4.0% Barrier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LOOP+: 79.4s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50.4% MPI</a:t>
                      </a:r>
                    </a:p>
                    <a:p>
                      <a:r>
                        <a:rPr lang="en-US" dirty="0"/>
                        <a:t>      22.0% </a:t>
                      </a:r>
                      <a:r>
                        <a:rPr lang="en-US" dirty="0" err="1"/>
                        <a:t>Bcast</a:t>
                      </a:r>
                      <a:endParaRPr lang="en-US" dirty="0"/>
                    </a:p>
                    <a:p>
                      <a:r>
                        <a:rPr lang="en-US" dirty="0"/>
                        <a:t>      10.2% Barrier</a:t>
                      </a:r>
                    </a:p>
                    <a:p>
                      <a:r>
                        <a:rPr lang="en-US" dirty="0"/>
                        <a:t>      8.5% </a:t>
                      </a:r>
                      <a:r>
                        <a:rPr lang="en-US" dirty="0" err="1"/>
                        <a:t>Allreduce</a:t>
                      </a:r>
                      <a:endParaRPr lang="en-US" dirty="0"/>
                    </a:p>
                    <a:p>
                      <a:r>
                        <a:rPr lang="en-US" dirty="0"/>
                        <a:t>      7.7% </a:t>
                      </a:r>
                      <a:r>
                        <a:rPr lang="en-US" dirty="0" err="1"/>
                        <a:t>Alltoall</a:t>
                      </a:r>
                      <a:endParaRPr lang="en-US" dirty="0"/>
                    </a:p>
                    <a:p>
                      <a:r>
                        <a:rPr lang="en-US" dirty="0"/>
                        <a:t>      2.1% </a:t>
                      </a:r>
                      <a:r>
                        <a:rPr lang="en-US" dirty="0" err="1"/>
                        <a:t>Alltoallv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0112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3799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hart, line chart&#10;&#10;Description automatically generated">
            <a:extLst>
              <a:ext uri="{FF2B5EF4-FFF2-40B4-BE49-F238E27FC236}">
                <a16:creationId xmlns:a16="http://schemas.microsoft.com/office/drawing/2014/main" id="{C342F1C9-62FA-7246-822A-AD1BCB1F4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2880" y="3744186"/>
            <a:ext cx="6516624" cy="3258312"/>
          </a:xfrm>
          <a:prstGeom prst="rect">
            <a:avLst/>
          </a:prstGeom>
        </p:spPr>
      </p:pic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C2C84559-0014-7D45-9412-006C06E344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43" t="-20112" r="-13543" b="20112"/>
          <a:stretch/>
        </p:blipFill>
        <p:spPr>
          <a:xfrm>
            <a:off x="6120000" y="756000"/>
            <a:ext cx="6516624" cy="32583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2C99DA-5005-4547-8E42-1EF141285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OSU micro-benchmarks: </a:t>
            </a:r>
            <a:r>
              <a:rPr lang="en-US" dirty="0" err="1"/>
              <a:t>MPI_alltoallv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1D4BCE4-8C69-F546-A079-2E87DED89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4114800" cy="365125"/>
          </a:xfrm>
        </p:spPr>
        <p:txBody>
          <a:bodyPr/>
          <a:lstStyle/>
          <a:p>
            <a:r>
              <a:rPr lang="en-US" dirty="0"/>
              <a:t>EPCC, The University of Edinburgh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5D439FB-3662-E547-BAAA-569A10CF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E673B58-0F97-924D-B08E-6218A6BAD949}" type="slidenum">
              <a:rPr lang="en-US" smtClean="0"/>
              <a:t>23</a:t>
            </a:fld>
            <a:endParaRPr lang="en-US"/>
          </a:p>
        </p:txBody>
      </p:sp>
      <p:pic>
        <p:nvPicPr>
          <p:cNvPr id="10" name="Picture 9" descr="A picture containing logo&#10;&#10;Description automatically generated">
            <a:extLst>
              <a:ext uri="{FF2B5EF4-FFF2-40B4-BE49-F238E27FC236}">
                <a16:creationId xmlns:a16="http://schemas.microsoft.com/office/drawing/2014/main" id="{0B449B84-F5BC-1B4E-8DB2-797136E85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0" y="5860223"/>
            <a:ext cx="3057441" cy="861251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395B31C0-5F09-3747-8570-7A2078BD3B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36" y="1264920"/>
            <a:ext cx="5486400" cy="2743200"/>
          </a:xfrm>
          <a:prstGeom prst="rect">
            <a:avLst/>
          </a:prstGeom>
        </p:spPr>
      </p:pic>
      <p:pic>
        <p:nvPicPr>
          <p:cNvPr id="19" name="Picture 18" descr="Chart, line chart&#10;&#10;Description automatically generated">
            <a:extLst>
              <a:ext uri="{FF2B5EF4-FFF2-40B4-BE49-F238E27FC236}">
                <a16:creationId xmlns:a16="http://schemas.microsoft.com/office/drawing/2014/main" id="{C4D3C703-3A13-8347-A852-09F5B310801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963" t="-18877" r="-12963" b="18877"/>
          <a:stretch/>
        </p:blipFill>
        <p:spPr>
          <a:xfrm>
            <a:off x="6108192" y="3346331"/>
            <a:ext cx="6516624" cy="325831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004E365-C172-A047-8874-C52C3FF19049}"/>
              </a:ext>
            </a:extLst>
          </p:cNvPr>
          <p:cNvSpPr txBox="1"/>
          <p:nvPr/>
        </p:nvSpPr>
        <p:spPr>
          <a:xfrm>
            <a:off x="3769718" y="2398343"/>
            <a:ext cx="860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 bytes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F61373-00B3-3D4E-BC72-4346CFC8F0BE}"/>
              </a:ext>
            </a:extLst>
          </p:cNvPr>
          <p:cNvSpPr txBox="1"/>
          <p:nvPr/>
        </p:nvSpPr>
        <p:spPr>
          <a:xfrm>
            <a:off x="8799891" y="2444496"/>
            <a:ext cx="1211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1024 bytes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9E9B2E-22A7-6B41-AD66-48D96C722201}"/>
              </a:ext>
            </a:extLst>
          </p:cNvPr>
          <p:cNvSpPr txBox="1"/>
          <p:nvPr/>
        </p:nvSpPr>
        <p:spPr>
          <a:xfrm>
            <a:off x="3535680" y="4975487"/>
            <a:ext cx="132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32768 bytes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B1F36FC-C379-264F-8717-963C2C89D32A}"/>
              </a:ext>
            </a:extLst>
          </p:cNvPr>
          <p:cNvSpPr txBox="1"/>
          <p:nvPr/>
        </p:nvSpPr>
        <p:spPr>
          <a:xfrm>
            <a:off x="8839200" y="5160153"/>
            <a:ext cx="1445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131072 bytes</a:t>
            </a:r>
          </a:p>
        </p:txBody>
      </p:sp>
    </p:spTree>
    <p:extLst>
      <p:ext uri="{BB962C8B-B14F-4D97-AF65-F5344CB8AC3E}">
        <p14:creationId xmlns:p14="http://schemas.microsoft.com/office/powerpoint/2010/main" val="2579837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57E32-3456-4748-84DF-E7FBF1361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OSU micro-benchmarks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B1C11-66A7-064B-BCAD-02446185E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MPI_Alltoallv</a:t>
            </a:r>
            <a:r>
              <a:rPr lang="en-US" dirty="0"/>
              <a:t> benchmarking shows little difference between OFI and UCX performance across a range of message sizes</a:t>
            </a:r>
          </a:p>
          <a:p>
            <a:r>
              <a:rPr lang="en-US" dirty="0"/>
              <a:t>Does not tally with the differences in performance seen for CP2K and VASP where reduced OFI scaling/performance seems linked to slower </a:t>
            </a:r>
            <a:r>
              <a:rPr lang="en-US" dirty="0" err="1"/>
              <a:t>MPI_Alltoallv</a:t>
            </a:r>
            <a:r>
              <a:rPr lang="en-US" dirty="0"/>
              <a:t> operations</a:t>
            </a:r>
          </a:p>
          <a:p>
            <a:r>
              <a:rPr lang="en-US" dirty="0"/>
              <a:t>More detailed analysis needed to look at how the benchmarks are using </a:t>
            </a:r>
            <a:r>
              <a:rPr lang="en-US" dirty="0" err="1"/>
              <a:t>MPI_Alltoallv</a:t>
            </a:r>
            <a:r>
              <a:rPr lang="en-US" dirty="0"/>
              <a:t> and why the differences are not reflected in OSU micro-benchmarks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C09E4A-AA2E-0645-A3B2-29F0E582C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A9474B-2A92-5349-B8A9-60841EA7E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500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AE683-9496-3743-B2A9-3B25BBE45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and summary</a:t>
            </a:r>
          </a:p>
        </p:txBody>
      </p:sp>
    </p:spTree>
    <p:extLst>
      <p:ext uri="{BB962C8B-B14F-4D97-AF65-F5344CB8AC3E}">
        <p14:creationId xmlns:p14="http://schemas.microsoft.com/office/powerpoint/2010/main" val="28553473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25D38-7E5F-9149-ACF5-E657B9198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14452-8C76-B94D-A063-342B1FC49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Further investigations of the characteristics of </a:t>
            </a:r>
            <a:r>
              <a:rPr lang="en-US" dirty="0" err="1"/>
              <a:t>MPI_Alltoallv</a:t>
            </a:r>
            <a:r>
              <a:rPr lang="en-US" dirty="0"/>
              <a:t> use in application benchmarks to better understand the performance issues for OFI</a:t>
            </a:r>
          </a:p>
          <a:p>
            <a:pPr lvl="1"/>
            <a:r>
              <a:rPr lang="en-US" dirty="0"/>
              <a:t>Can we find a synthetic benchmark that demonstrates the issues?</a:t>
            </a:r>
          </a:p>
          <a:p>
            <a:r>
              <a:rPr lang="en-US" dirty="0"/>
              <a:t>Extend to larger node counts </a:t>
            </a:r>
          </a:p>
          <a:p>
            <a:r>
              <a:rPr lang="en-US" dirty="0"/>
              <a:t>Repeat tests as system software is updated (Shasta version, Slingshot software, </a:t>
            </a:r>
            <a:r>
              <a:rPr lang="en-US"/>
              <a:t>MPI library)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897F3-34E7-1548-A716-2EA7B9138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2C4D36-E894-6048-87D7-9812E86C4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5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FF349-3982-E549-A93A-E7DA9F5C6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DE8BD-918B-9A4F-BBD3-AA7FC2C34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choice of the </a:t>
            </a:r>
            <a:r>
              <a:rPr lang="en-US" dirty="0" err="1"/>
              <a:t>OpenFabrics</a:t>
            </a:r>
            <a:r>
              <a:rPr lang="en-US" dirty="0"/>
              <a:t> or UCX transport protocol can have a large effect on application performance</a:t>
            </a:r>
          </a:p>
          <a:p>
            <a:r>
              <a:rPr lang="en-US" dirty="0"/>
              <a:t>Particularly large effects have been observed for benchmarks that use </a:t>
            </a:r>
            <a:r>
              <a:rPr lang="en-US" dirty="0" err="1"/>
              <a:t>MPI_Alltoallv</a:t>
            </a:r>
            <a:r>
              <a:rPr lang="en-US" dirty="0"/>
              <a:t> collective operations</a:t>
            </a:r>
          </a:p>
          <a:p>
            <a:pPr lvl="1"/>
            <a:r>
              <a:rPr lang="en-US" dirty="0"/>
              <a:t>Using UCX typically gives much better performance/scaling than OFI in these cases</a:t>
            </a:r>
          </a:p>
          <a:p>
            <a:pPr lvl="1"/>
            <a:r>
              <a:rPr lang="en-US" dirty="0"/>
              <a:t>The effect is not seen in OSU </a:t>
            </a:r>
            <a:r>
              <a:rPr lang="en-US" dirty="0" err="1"/>
              <a:t>MPI_Alltoallv</a:t>
            </a:r>
            <a:r>
              <a:rPr lang="en-US" dirty="0"/>
              <a:t> micro-benchmarks</a:t>
            </a:r>
          </a:p>
          <a:p>
            <a:r>
              <a:rPr lang="en-US" dirty="0"/>
              <a:t>Benchmarks that rely on point-to-point MPI routines show much smaller variation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7088B2-60C1-4E4C-B310-DCF32B79C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1FC622-8428-7A4A-920F-55DAB24E3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22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6B467-7479-AA47-AF1D-8D4B2115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Partners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B2EFE-39E0-4247-A21F-F2F53BB58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EPCC, The University of Edinburgh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5678FC-18E6-8F42-8F26-4975F5656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9A32491A-59D5-514B-8DB9-A74674616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250" y="1730694"/>
            <a:ext cx="4038600" cy="2120900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373F9B18-904F-6244-8950-ABD351466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450" y="1933036"/>
            <a:ext cx="4432300" cy="1443779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BAB586B5-E67D-F34A-95CC-B5712182A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122318"/>
            <a:ext cx="5016582" cy="12022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C4B6CF-168B-4D4D-AB57-9747359C9A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6962" y="3086592"/>
            <a:ext cx="48006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54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14B74-8AD1-CC40-A944-5DAE01750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7BE84-65BF-A740-9274-735043533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ARCHER2 is the latest UK National Supercomputing Service</a:t>
            </a:r>
          </a:p>
          <a:p>
            <a:pPr lvl="1"/>
            <a:r>
              <a:rPr lang="en-US" dirty="0"/>
              <a:t>Based around a large (750,000 core) HPE Cray EX system</a:t>
            </a:r>
          </a:p>
          <a:p>
            <a:r>
              <a:rPr lang="en-US" dirty="0"/>
              <a:t>Compare the performance of </a:t>
            </a:r>
            <a:r>
              <a:rPr lang="en-US" dirty="0" err="1"/>
              <a:t>OpenFabrics</a:t>
            </a:r>
            <a:r>
              <a:rPr lang="en-US" dirty="0"/>
              <a:t> and Mellanox UCX</a:t>
            </a:r>
          </a:p>
          <a:p>
            <a:pPr lvl="1"/>
            <a:r>
              <a:rPr lang="en-US" dirty="0"/>
              <a:t>Transport protocols that underly the MPI library on ARCHER2</a:t>
            </a:r>
          </a:p>
          <a:p>
            <a:pPr lvl="1"/>
            <a:r>
              <a:rPr lang="en-US" dirty="0"/>
              <a:t>Can be selected at runtime by users</a:t>
            </a:r>
          </a:p>
          <a:p>
            <a:r>
              <a:rPr lang="en-US" dirty="0"/>
              <a:t>Motivation:</a:t>
            </a:r>
          </a:p>
          <a:p>
            <a:pPr lvl="1"/>
            <a:r>
              <a:rPr lang="en-US" dirty="0"/>
              <a:t>Provide good advice to users on which protocol to choose and when</a:t>
            </a:r>
          </a:p>
          <a:p>
            <a:pPr lvl="1"/>
            <a:r>
              <a:rPr lang="en-US" dirty="0"/>
              <a:t>Understand the performance characteristics of Slingshot interconnect</a:t>
            </a:r>
          </a:p>
          <a:p>
            <a:pPr lvl="1"/>
            <a:r>
              <a:rPr lang="en-US" dirty="0"/>
              <a:t>Identify problems and areas for improvement – particularly at large scale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7DC54D-B5EB-5B4F-9C6C-3F475FABD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2CD022-CA27-C844-8AC8-7FAA93F6A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177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 contrast="1000"/>
                    </a14:imgEffect>
                  </a14:imgLayer>
                </a14:imgProps>
              </a:ext>
            </a:extLst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7EFCA-79D2-AD49-BEA6-FF67B34E8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ARCHER2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76C87C-2BDF-9F40-A491-4FB378729BD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E673B58-0F97-924D-B08E-6218A6BAD9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57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586BD2-C05E-934F-98C0-24DE622F8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C0BCF-36A9-E54F-BBD1-B642BBE87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7F1276E1-FBF3-964A-AB3A-9E195F1174B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199" y="2829525"/>
          <a:ext cx="10515597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767879071"/>
                    </a:ext>
                  </a:extLst>
                </a:gridCol>
                <a:gridCol w="1790701">
                  <a:extLst>
                    <a:ext uri="{9D8B030D-6E8A-4147-A177-3AD203B41FA5}">
                      <a16:colId xmlns:a16="http://schemas.microsoft.com/office/drawing/2014/main" val="189193503"/>
                    </a:ext>
                  </a:extLst>
                </a:gridCol>
                <a:gridCol w="5219697">
                  <a:extLst>
                    <a:ext uri="{9D8B030D-6E8A-4147-A177-3AD203B41FA5}">
                      <a16:colId xmlns:a16="http://schemas.microsoft.com/office/drawing/2014/main" val="1943457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Application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Approx. % 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Applications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93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Quantum Materials Modelling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CASINO, CASTEP, CP2K, QE, VASP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331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Earth Systems Modelling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Met Office UM, </a:t>
                      </a:r>
                      <a:r>
                        <a:rPr lang="en-US" dirty="0" err="1"/>
                        <a:t>MITgcm</a:t>
                      </a:r>
                      <a:r>
                        <a:rPr lang="en-US" dirty="0"/>
                        <a:t>, NEMO, WRF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5327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Computational Fluid Dynamics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OpenFOAM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Nektar</a:t>
                      </a:r>
                      <a:r>
                        <a:rPr lang="en-US" dirty="0"/>
                        <a:t>++, SBLI, </a:t>
                      </a:r>
                      <a:r>
                        <a:rPr lang="en-US" dirty="0" err="1"/>
                        <a:t>Code_Saturne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166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Biomolecular Modelling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GROMACS, NAMD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281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Classical Materials Modelling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LAMMPS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6693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Plasma Physics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EPOCH, GS2, OSIRIS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874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Quantum Chemistry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NWChem</a:t>
                      </a:r>
                      <a:r>
                        <a:rPr lang="en-US" dirty="0"/>
                        <a:t>, GAMESS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1594334"/>
                  </a:ext>
                </a:extLst>
              </a:tr>
            </a:tbl>
          </a:graphicData>
        </a:graphic>
      </p:graphicFrame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45F61D03-7FF1-F246-A6F6-609AAB9523BD}"/>
              </a:ext>
            </a:extLst>
          </p:cNvPr>
          <p:cNvSpPr txBox="1">
            <a:spLocks/>
          </p:cNvSpPr>
          <p:nvPr/>
        </p:nvSpPr>
        <p:spPr>
          <a:xfrm>
            <a:off x="838199" y="5973532"/>
            <a:ext cx="10515597" cy="3651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Huge range of software: top 10 codes ~50%, top 40 ~75%, 100s of others make up the rest</a:t>
            </a:r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525400DF-6CE9-7B4F-BD56-4FD1A2E9BF42}"/>
              </a:ext>
            </a:extLst>
          </p:cNvPr>
          <p:cNvSpPr txBox="1">
            <a:spLocks/>
          </p:cNvSpPr>
          <p:nvPr/>
        </p:nvSpPr>
        <p:spPr>
          <a:xfrm>
            <a:off x="838199" y="1098596"/>
            <a:ext cx="10515597" cy="18210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UK National Supercomputing Service – based at EPCC at The University of Edinburgh</a:t>
            </a:r>
          </a:p>
          <a:p>
            <a:r>
              <a:rPr lang="en-US" sz="2000" dirty="0"/>
              <a:t>Service designed to enable world-leading research for a wide range of research areas in the UK</a:t>
            </a:r>
          </a:p>
          <a:p>
            <a:r>
              <a:rPr lang="en-US" sz="2000" dirty="0"/>
              <a:t>User base of over 3000 users</a:t>
            </a:r>
          </a:p>
          <a:p>
            <a:r>
              <a:rPr lang="en-US" sz="2000" dirty="0"/>
              <a:t>Aim to have at least 10x the research throughput of its predecessor (ARCHER) and provide new capabilities for researchers</a:t>
            </a:r>
          </a:p>
        </p:txBody>
      </p:sp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AC410872-D9F5-6E40-AD1F-4ADEDF4DD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23548"/>
            <a:ext cx="2928895" cy="82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688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FF9FD-F8E3-6E46-889E-5E6DC50DB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814" y="266380"/>
            <a:ext cx="10515600" cy="656153"/>
          </a:xfrm>
        </p:spPr>
        <p:txBody>
          <a:bodyPr/>
          <a:lstStyle/>
          <a:p>
            <a:r>
              <a:rPr lang="en-US" dirty="0"/>
              <a:t>ARCHER2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BD41B-FC4C-B549-A8D3-BCCAC75C2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814" y="1099334"/>
            <a:ext cx="6940455" cy="491104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HPE Cray EX Supercomputer</a:t>
            </a:r>
          </a:p>
          <a:p>
            <a:r>
              <a:rPr lang="en-US" dirty="0"/>
              <a:t>Hosted at EPCC, The University of Edinburgh</a:t>
            </a:r>
          </a:p>
          <a:p>
            <a:r>
              <a:rPr lang="en-US" dirty="0"/>
              <a:t>5,860 compute nodes (750,080 CPU compute cores)</a:t>
            </a:r>
          </a:p>
          <a:p>
            <a:r>
              <a:rPr lang="en-US" dirty="0"/>
              <a:t>HPE Cray Slingshot interconnect</a:t>
            </a:r>
          </a:p>
          <a:p>
            <a:r>
              <a:rPr lang="en-US" dirty="0"/>
              <a:t>Compute nodes:</a:t>
            </a:r>
          </a:p>
          <a:p>
            <a:pPr lvl="1"/>
            <a:r>
              <a:rPr lang="en-US" dirty="0"/>
              <a:t>Dual socket AMD EPYC</a:t>
            </a:r>
            <a:r>
              <a:rPr lang="en-US" baseline="30000" dirty="0"/>
              <a:t>TM</a:t>
            </a:r>
            <a:r>
              <a:rPr lang="en-US" dirty="0"/>
              <a:t> 7742 (Rome), 64c, 2.25 GHz</a:t>
            </a:r>
          </a:p>
          <a:p>
            <a:pPr lvl="1"/>
            <a:r>
              <a:rPr lang="en-US" dirty="0"/>
              <a:t>256 GIB / 512 GiB memory per node</a:t>
            </a:r>
          </a:p>
          <a:p>
            <a:pPr lvl="1"/>
            <a:r>
              <a:rPr lang="en-US" dirty="0"/>
              <a:t>Two 100 Gbps Slingshot interfaces per node</a:t>
            </a:r>
          </a:p>
          <a:p>
            <a:r>
              <a:rPr lang="en-US" dirty="0"/>
              <a:t>3x </a:t>
            </a:r>
            <a:r>
              <a:rPr lang="en-US" dirty="0" err="1"/>
              <a:t>ClusterStor</a:t>
            </a:r>
            <a:r>
              <a:rPr lang="en-US" dirty="0"/>
              <a:t> L300 </a:t>
            </a:r>
            <a:r>
              <a:rPr lang="en-US" dirty="0" err="1"/>
              <a:t>Lustre</a:t>
            </a:r>
            <a:r>
              <a:rPr lang="en-US" dirty="0"/>
              <a:t> file systems, each 3.6 PB</a:t>
            </a:r>
          </a:p>
          <a:p>
            <a:r>
              <a:rPr lang="en-US" dirty="0"/>
              <a:t>1 PB </a:t>
            </a:r>
            <a:r>
              <a:rPr lang="en-US" dirty="0" err="1"/>
              <a:t>ClusterStor</a:t>
            </a:r>
            <a:r>
              <a:rPr lang="en-US" dirty="0"/>
              <a:t> E1000F solid state storage</a:t>
            </a:r>
          </a:p>
          <a:p>
            <a:pPr lvl="1"/>
            <a:r>
              <a:rPr lang="en-US" dirty="0"/>
              <a:t>Not available at start of service</a:t>
            </a:r>
          </a:p>
          <a:p>
            <a:pPr lvl="1"/>
            <a:r>
              <a:rPr lang="en-US" dirty="0"/>
              <a:t>Will be available to users via </a:t>
            </a:r>
            <a:r>
              <a:rPr lang="en-US" dirty="0" err="1"/>
              <a:t>Slurm</a:t>
            </a:r>
            <a:r>
              <a:rPr lang="en-US" dirty="0"/>
              <a:t> BB directives</a:t>
            </a:r>
          </a:p>
          <a:p>
            <a:r>
              <a:rPr lang="en-US" dirty="0"/>
              <a:t>4x NetApp FAS8200A file systems, 1 PB total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9EA8D3B-32A1-BB40-B25D-4D4523AAC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4114800" cy="365125"/>
          </a:xfrm>
        </p:spPr>
        <p:txBody>
          <a:bodyPr/>
          <a:lstStyle/>
          <a:p>
            <a:r>
              <a:rPr lang="en-US"/>
              <a:t>EPCC, The University of Edinburgh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EBBD8F5-3851-0642-9ECD-0E598E55E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E673B58-0F97-924D-B08E-6218A6BAD949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379AA0A9-556D-A94D-A071-3331DCF2F0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004" t="1807" r="22917" b="2133"/>
          <a:stretch/>
        </p:blipFill>
        <p:spPr>
          <a:xfrm>
            <a:off x="7654315" y="0"/>
            <a:ext cx="6249042" cy="68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019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A7341-08B0-D242-BF77-001F760D0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0" y="365125"/>
            <a:ext cx="6400800" cy="656153"/>
          </a:xfrm>
        </p:spPr>
        <p:txBody>
          <a:bodyPr/>
          <a:lstStyle/>
          <a:p>
            <a:r>
              <a:rPr lang="en-US" dirty="0"/>
              <a:t>ARCHER2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30249-D807-6649-A4BA-3CB35F51E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6334" y="1246909"/>
            <a:ext cx="6077465" cy="493005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Comprehensive support for users from experts at EPCC and HPE</a:t>
            </a:r>
          </a:p>
          <a:p>
            <a:r>
              <a:rPr lang="en-US" dirty="0"/>
              <a:t>Extensive training </a:t>
            </a:r>
            <a:r>
              <a:rPr lang="en-US" dirty="0" err="1"/>
              <a:t>programme</a:t>
            </a:r>
            <a:r>
              <a:rPr lang="en-US" dirty="0"/>
              <a:t> that is free to researchers</a:t>
            </a:r>
          </a:p>
          <a:p>
            <a:pPr lvl="1"/>
            <a:r>
              <a:rPr lang="en-US" dirty="0"/>
              <a:t>Wide range of courses from entry level to advanced</a:t>
            </a:r>
          </a:p>
          <a:p>
            <a:r>
              <a:rPr lang="en-US" dirty="0"/>
              <a:t>Support to employ Research Software Engineers to improve codes</a:t>
            </a:r>
          </a:p>
          <a:p>
            <a:pPr lvl="1"/>
            <a:r>
              <a:rPr lang="en-US" dirty="0"/>
              <a:t>These can be RSEs in the community or provided by EPCC</a:t>
            </a:r>
          </a:p>
          <a:p>
            <a:r>
              <a:rPr lang="en-US" dirty="0"/>
              <a:t>Outreach and engagement with the public and wider research community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10DB5-F35B-D649-9574-2531075C0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EPCC, The University of Edinburgh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94A8E7-7FA2-954E-861D-7F9925BD2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73B58-0F97-924D-B08E-6218A6BAD949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 descr="A group of people standing on a staircase&#10;&#10;Description automatically generated with low confidence">
            <a:extLst>
              <a:ext uri="{FF2B5EF4-FFF2-40B4-BE49-F238E27FC236}">
                <a16:creationId xmlns:a16="http://schemas.microsoft.com/office/drawing/2014/main" id="{A608A23F-7E4A-EC40-AB7D-4E45CB4C20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8905" r="18905"/>
          <a:stretch/>
        </p:blipFill>
        <p:spPr>
          <a:xfrm>
            <a:off x="-5661395" y="0"/>
            <a:ext cx="102828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402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7EFCA-79D2-AD49-BEA6-FF67B34E8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 details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76C87C-2BDF-9F40-A491-4FB378729BD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E673B58-0F97-924D-B08E-6218A6BAD94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58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61FF6D28C86942B60EC522C13DDA12" ma:contentTypeVersion="11" ma:contentTypeDescription="Create a new document." ma:contentTypeScope="" ma:versionID="decd0bce16b8a5f79adbfab60bbc9e3d">
  <xsd:schema xmlns:xsd="http://www.w3.org/2001/XMLSchema" xmlns:xs="http://www.w3.org/2001/XMLSchema" xmlns:p="http://schemas.microsoft.com/office/2006/metadata/properties" xmlns:ns2="0793fed8-f8aa-4f37-8d35-fbd40a10d2cc" xmlns:ns3="abae6e5c-6193-48ca-9771-891cb53bf843" targetNamespace="http://schemas.microsoft.com/office/2006/metadata/properties" ma:root="true" ma:fieldsID="d9673a9f11d08e8263040313b29cc6bf" ns2:_="" ns3:_="">
    <xsd:import namespace="0793fed8-f8aa-4f37-8d35-fbd40a10d2cc"/>
    <xsd:import namespace="abae6e5c-6193-48ca-9771-891cb53bf84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93fed8-f8aa-4f37-8d35-fbd40a10d2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e6e5c-6193-48ca-9771-891cb53bf843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2F1B19C-7303-45C0-96C5-74C912A393A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D02B40-40B6-4700-876B-7FB8CA6CD2AE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www.w3.org/XML/1998/namespace"/>
    <ds:schemaRef ds:uri="abae6e5c-6193-48ca-9771-891cb53bf843"/>
    <ds:schemaRef ds:uri="http://schemas.openxmlformats.org/package/2006/metadata/core-properties"/>
    <ds:schemaRef ds:uri="0793fed8-f8aa-4f37-8d35-fbd40a10d2cc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42139D3-77AB-4AA3-AD4C-1B19C3872C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793fed8-f8aa-4f37-8d35-fbd40a10d2cc"/>
    <ds:schemaRef ds:uri="abae6e5c-6193-48ca-9771-891cb53bf8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12265</TotalTime>
  <Words>1550</Words>
  <Application>Microsoft Macintosh PowerPoint</Application>
  <PresentationFormat>Widescreen</PresentationFormat>
  <Paragraphs>306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OpenFabrics and UCX</vt:lpstr>
      <vt:lpstr>Reusing this material</vt:lpstr>
      <vt:lpstr>Partners</vt:lpstr>
      <vt:lpstr>Introduction</vt:lpstr>
      <vt:lpstr>ARCHER2 Overview</vt:lpstr>
      <vt:lpstr>PowerPoint Presentation</vt:lpstr>
      <vt:lpstr>ARCHER2 system</vt:lpstr>
      <vt:lpstr>ARCHER2 Service</vt:lpstr>
      <vt:lpstr>Benchmark details</vt:lpstr>
      <vt:lpstr>Full details </vt:lpstr>
      <vt:lpstr>Benchmarks</vt:lpstr>
      <vt:lpstr>Application benchmarks</vt:lpstr>
      <vt:lpstr>Build environment summary</vt:lpstr>
      <vt:lpstr>Results and analysis</vt:lpstr>
      <vt:lpstr>CASTEP</vt:lpstr>
      <vt:lpstr>CP2K: performance</vt:lpstr>
      <vt:lpstr>CP2K: profile</vt:lpstr>
      <vt:lpstr>GROMACS</vt:lpstr>
      <vt:lpstr>OpenSBLI: performance</vt:lpstr>
      <vt:lpstr>OpenSBLI: analysis</vt:lpstr>
      <vt:lpstr>VASP: performance</vt:lpstr>
      <vt:lpstr>VASP: analysis</vt:lpstr>
      <vt:lpstr>OSU micro-benchmarks: MPI_alltoallv</vt:lpstr>
      <vt:lpstr>OSU micro-benchmarks</vt:lpstr>
      <vt:lpstr>Next steps and summary</vt:lpstr>
      <vt:lpstr>Next steps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TURNER Andrew</dc:creator>
  <cp:lastModifiedBy>TURNER Andrew</cp:lastModifiedBy>
  <cp:revision>144</cp:revision>
  <cp:lastPrinted>2020-04-20T13:32:50Z</cp:lastPrinted>
  <dcterms:created xsi:type="dcterms:W3CDTF">2020-04-16T08:03:05Z</dcterms:created>
  <dcterms:modified xsi:type="dcterms:W3CDTF">2022-03-31T12:14:26Z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0x010100BA61FF6D28C86942B60EC522C13DDA12</vt:lpwstr>
  </property>
</Properties>
</file>

<file path=docProps/thumbnail.jpeg>
</file>